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handoutMasterIdLst>
    <p:handoutMasterId r:id="rId11"/>
  </p:handoutMasterIdLst>
  <p:sldIdLst>
    <p:sldId id="256" r:id="rId2"/>
    <p:sldId id="257" r:id="rId3"/>
    <p:sldId id="259" r:id="rId4"/>
    <p:sldId id="260" r:id="rId5"/>
    <p:sldId id="261" r:id="rId6"/>
    <p:sldId id="262" r:id="rId7"/>
    <p:sldId id="263" r:id="rId8"/>
    <p:sldId id="25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30" autoAdjust="0"/>
    <p:restoredTop sz="83178" autoAdjust="0"/>
  </p:normalViewPr>
  <p:slideViewPr>
    <p:cSldViewPr>
      <p:cViewPr varScale="1">
        <p:scale>
          <a:sx n="91" d="100"/>
          <a:sy n="91" d="100"/>
        </p:scale>
        <p:origin x="1128" y="184"/>
      </p:cViewPr>
      <p:guideLst/>
    </p:cSldViewPr>
  </p:slideViewPr>
  <p:notesTextViewPr>
    <p:cViewPr>
      <p:scale>
        <a:sx n="1" d="1"/>
        <a:sy n="1" d="1"/>
      </p:scale>
      <p:origin x="0" y="0"/>
    </p:cViewPr>
  </p:notesTextViewPr>
  <p:notesViewPr>
    <p:cSldViewPr showGuides="1">
      <p:cViewPr varScale="1">
        <p:scale>
          <a:sx n="95" d="100"/>
          <a:sy n="95" d="100"/>
        </p:scale>
        <p:origin x="358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1C5132-FFA3-4B02-9F09-22FCF40EFA74}" type="datetimeFigureOut">
              <a:rPr lang="en-US" smtClean="0"/>
              <a:t>4/29/22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3C20D7-F8F1-4196-9585-26F31AFC85C9}" type="slidenum">
              <a:rPr lang="en-US" smtClean="0"/>
              <a:t>‹#›</a:t>
            </a:fld>
            <a:endParaRPr lang="en-US"/>
          </a:p>
        </p:txBody>
      </p:sp>
    </p:spTree>
    <p:extLst>
      <p:ext uri="{BB962C8B-B14F-4D97-AF65-F5344CB8AC3E}">
        <p14:creationId xmlns:p14="http://schemas.microsoft.com/office/powerpoint/2010/main" val="416816212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2.jpg>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6E42C9-243F-4DC5-AFF6-9D56B5FA9D63}" type="datetimeFigureOut">
              <a:rPr lang="en-US" smtClean="0"/>
              <a:t>4/29/22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EC444-603B-4F09-9A06-5917518DD901}" type="slidenum">
              <a:rPr lang="en-US" smtClean="0"/>
              <a:t>‹#›</a:t>
            </a:fld>
            <a:endParaRPr lang="en-US"/>
          </a:p>
        </p:txBody>
      </p:sp>
    </p:spTree>
    <p:extLst>
      <p:ext uri="{BB962C8B-B14F-4D97-AF65-F5344CB8AC3E}">
        <p14:creationId xmlns:p14="http://schemas.microsoft.com/office/powerpoint/2010/main" val="874255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My presentation today is about implementing a data scientific solution for exploring the potential </a:t>
            </a:r>
            <a:r>
              <a:rPr lang="en-US" dirty="0" err="1"/>
              <a:t>internection</a:t>
            </a:r>
            <a:r>
              <a:rPr lang="en-US" dirty="0"/>
              <a:t> between …</a:t>
            </a:r>
          </a:p>
        </p:txBody>
      </p:sp>
      <p:sp>
        <p:nvSpPr>
          <p:cNvPr id="4" name="Slide Number Placeholder 3"/>
          <p:cNvSpPr>
            <a:spLocks noGrp="1"/>
          </p:cNvSpPr>
          <p:nvPr>
            <p:ph type="sldNum" sz="quarter" idx="10"/>
          </p:nvPr>
        </p:nvSpPr>
        <p:spPr/>
        <p:txBody>
          <a:bodyPr/>
          <a:lstStyle/>
          <a:p>
            <a:fld id="{8DAEC444-603B-4F09-9A06-5917518DD901}" type="slidenum">
              <a:rPr lang="en-US" smtClean="0"/>
              <a:t>1</a:t>
            </a:fld>
            <a:endParaRPr lang="en-US"/>
          </a:p>
        </p:txBody>
      </p:sp>
    </p:spTree>
    <p:extLst>
      <p:ext uri="{BB962C8B-B14F-4D97-AF65-F5344CB8AC3E}">
        <p14:creationId xmlns:p14="http://schemas.microsoft.com/office/powerpoint/2010/main" val="40391545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Would alleviating traffic jams actually help reducing people’s burden of living in the city? </a:t>
            </a:r>
          </a:p>
          <a:p>
            <a:endParaRPr lang="en-US" dirty="0"/>
          </a:p>
          <a:p>
            <a:r>
              <a:rPr lang="en-US" dirty="0"/>
              <a:t>Would moving to a big city with more population give me more commute time or higher financial burden for living here? </a:t>
            </a:r>
          </a:p>
        </p:txBody>
      </p:sp>
      <p:sp>
        <p:nvSpPr>
          <p:cNvPr id="4" name="Slide Number Placeholder 3"/>
          <p:cNvSpPr>
            <a:spLocks noGrp="1"/>
          </p:cNvSpPr>
          <p:nvPr>
            <p:ph type="sldNum" sz="quarter" idx="5"/>
          </p:nvPr>
        </p:nvSpPr>
        <p:spPr/>
        <p:txBody>
          <a:bodyPr/>
          <a:lstStyle/>
          <a:p>
            <a:fld id="{8DAEC444-603B-4F09-9A06-5917518DD901}" type="slidenum">
              <a:rPr lang="en-US" smtClean="0"/>
              <a:t>2</a:t>
            </a:fld>
            <a:endParaRPr lang="en-US"/>
          </a:p>
        </p:txBody>
      </p:sp>
    </p:spTree>
    <p:extLst>
      <p:ext uri="{BB962C8B-B14F-4D97-AF65-F5344CB8AC3E}">
        <p14:creationId xmlns:p14="http://schemas.microsoft.com/office/powerpoint/2010/main" val="39025445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mode, the dataset designated for downloading will be saved, and the first 5 entries in the file will be printed in the terminal.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mode, small samples (first 5 entries) representing all the three datasets are generated and printed.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mode, the full dataset will be downloaded just like the default mode, but nothing will be printed on terminal. Also, the file will be saved in the path designated in the command instead of in the same path as the script. Note: don't include the name of the file in the command, as its already been taken care of in the code.</a:t>
            </a:r>
          </a:p>
          <a:p>
            <a:endParaRPr lang="en-US" dirty="0"/>
          </a:p>
        </p:txBody>
      </p:sp>
      <p:sp>
        <p:nvSpPr>
          <p:cNvPr id="4" name="Slide Number Placeholder 3"/>
          <p:cNvSpPr>
            <a:spLocks noGrp="1"/>
          </p:cNvSpPr>
          <p:nvPr>
            <p:ph type="sldNum" sz="quarter" idx="5"/>
          </p:nvPr>
        </p:nvSpPr>
        <p:spPr/>
        <p:txBody>
          <a:bodyPr/>
          <a:lstStyle/>
          <a:p>
            <a:fld id="{8DAEC444-603B-4F09-9A06-5917518DD901}" type="slidenum">
              <a:rPr lang="en-US" smtClean="0"/>
              <a:t>4</a:t>
            </a:fld>
            <a:endParaRPr lang="en-US"/>
          </a:p>
        </p:txBody>
      </p:sp>
    </p:spTree>
    <p:extLst>
      <p:ext uri="{BB962C8B-B14F-4D97-AF65-F5344CB8AC3E}">
        <p14:creationId xmlns:p14="http://schemas.microsoft.com/office/powerpoint/2010/main" val="2319799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rgbClr val="FFFFFF"/>
                </a:solidFill>
                <a:latin typeface="Century Schoolbook" panose="02040604050505020304" pitchFamily="18" charset="0"/>
              </a:rPr>
              <a:t>there are some different cities in US with the same names exist in the population dataset. In order to avoid confusion, the state name from population dataset and cost of living dataset will be compared and verified when the city name matches, in order to make sure the data of the right city is taken. </a:t>
            </a:r>
            <a:endParaRPr lang="en-US" dirty="0"/>
          </a:p>
        </p:txBody>
      </p:sp>
      <p:sp>
        <p:nvSpPr>
          <p:cNvPr id="4" name="Slide Number Placeholder 3"/>
          <p:cNvSpPr>
            <a:spLocks noGrp="1"/>
          </p:cNvSpPr>
          <p:nvPr>
            <p:ph type="sldNum" sz="quarter" idx="5"/>
          </p:nvPr>
        </p:nvSpPr>
        <p:spPr/>
        <p:txBody>
          <a:bodyPr/>
          <a:lstStyle/>
          <a:p>
            <a:fld id="{8DAEC444-603B-4F09-9A06-5917518DD901}" type="slidenum">
              <a:rPr lang="en-US" smtClean="0"/>
              <a:t>5</a:t>
            </a:fld>
            <a:endParaRPr lang="en-US"/>
          </a:p>
        </p:txBody>
      </p:sp>
    </p:spTree>
    <p:extLst>
      <p:ext uri="{BB962C8B-B14F-4D97-AF65-F5344CB8AC3E}">
        <p14:creationId xmlns:p14="http://schemas.microsoft.com/office/powerpoint/2010/main" val="11569971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p:cNvSpPr/>
          <p:nvPr/>
        </p:nvSpPr>
        <p:spPr bwMode="invGray">
          <a:xfrm>
            <a:off x="0" y="3936697"/>
            <a:ext cx="12192000" cy="210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38201" y="4114800"/>
            <a:ext cx="10515598" cy="1158446"/>
          </a:xfrm>
        </p:spPr>
        <p:txBody>
          <a:bodyPr anchor="b">
            <a:normAutofit/>
          </a:bodyPr>
          <a:lstStyle>
            <a:lvl1pPr algn="l">
              <a:defRPr sz="52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838201" y="5338170"/>
            <a:ext cx="10515598" cy="474836"/>
          </a:xfrm>
        </p:spPr>
        <p:txBody>
          <a:bodyPr/>
          <a:lstStyle>
            <a:lvl1pPr marL="0" indent="0" algn="l">
              <a:spcBef>
                <a:spcPts val="0"/>
              </a:spcBef>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30729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a:p>
        </p:txBody>
      </p:sp>
      <p:sp>
        <p:nvSpPr>
          <p:cNvPr id="4" name="Date Placeholder 4"/>
          <p:cNvSpPr>
            <a:spLocks noGrp="1"/>
          </p:cNvSpPr>
          <p:nvPr>
            <p:ph type="dt" sz="half" idx="10"/>
          </p:nvPr>
        </p:nvSpPr>
        <p:spPr/>
        <p:txBody>
          <a:bodyPr/>
          <a:lstStyle/>
          <a:p>
            <a:fld id="{B0FE2824-C2A0-4931-BB32-60B24BDBB3CC}" type="datetimeFigureOut">
              <a:rPr lang="en-US" smtClean="0"/>
              <a:t>4/29/22</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787557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41693" y="365125"/>
            <a:ext cx="1600200" cy="5811838"/>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85344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a:p>
        </p:txBody>
      </p:sp>
      <p:sp>
        <p:nvSpPr>
          <p:cNvPr id="4" name="Date Placeholder 4"/>
          <p:cNvSpPr>
            <a:spLocks noGrp="1"/>
          </p:cNvSpPr>
          <p:nvPr>
            <p:ph type="dt" sz="half" idx="10"/>
          </p:nvPr>
        </p:nvSpPr>
        <p:spPr/>
        <p:txBody>
          <a:bodyPr/>
          <a:lstStyle/>
          <a:p>
            <a:fld id="{B0FE2824-C2A0-4931-BB32-60B24BDBB3CC}" type="datetimeFigureOut">
              <a:rPr lang="en-US" smtClean="0"/>
              <a:t>4/29/22</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770254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dirty="0"/>
          </a:p>
        </p:txBody>
      </p:sp>
      <p:sp>
        <p:nvSpPr>
          <p:cNvPr id="4" name="Date Placeholder 4"/>
          <p:cNvSpPr>
            <a:spLocks noGrp="1"/>
          </p:cNvSpPr>
          <p:nvPr>
            <p:ph type="dt" sz="half" idx="10"/>
          </p:nvPr>
        </p:nvSpPr>
        <p:spPr/>
        <p:txBody>
          <a:bodyPr/>
          <a:lstStyle/>
          <a:p>
            <a:fld id="{B0FE2824-C2A0-4931-BB32-60B24BDBB3CC}" type="datetimeFigureOut">
              <a:rPr lang="en-US" smtClean="0"/>
              <a:t>4/29/22</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215576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bwMode="ltGray">
          <a:xfrm>
            <a:off x="0" y="3276600"/>
            <a:ext cx="12192000" cy="27632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41248" y="3429000"/>
            <a:ext cx="9601200" cy="1838519"/>
          </a:xfrm>
        </p:spPr>
        <p:txBody>
          <a:bodyPr anchor="b">
            <a:normAutofit/>
          </a:bodyPr>
          <a:lstStyle>
            <a:lvl1pPr>
              <a:defRPr sz="520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41248" y="5340096"/>
            <a:ext cx="9601200" cy="475488"/>
          </a:xfrm>
        </p:spPr>
        <p:txBody>
          <a:bodyPr/>
          <a:lstStyle>
            <a:lvl1pPr marL="0" indent="0">
              <a:spcBef>
                <a:spcPts val="0"/>
              </a:spcBef>
              <a:buNone/>
              <a:defRPr sz="240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Tree>
    <p:extLst>
      <p:ext uri="{BB962C8B-B14F-4D97-AF65-F5344CB8AC3E}">
        <p14:creationId xmlns:p14="http://schemas.microsoft.com/office/powerpoint/2010/main" val="1917355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145224"/>
          </a:xfrm>
        </p:spPr>
        <p:txBody>
          <a:bodyPr/>
          <a:lstStyle/>
          <a:p>
            <a:r>
              <a:rPr lang="en-US"/>
              <a:t>Click to edit Master title style</a:t>
            </a:r>
          </a:p>
        </p:txBody>
      </p:sp>
      <p:sp>
        <p:nvSpPr>
          <p:cNvPr id="3" name="Content Placeholder 2"/>
          <p:cNvSpPr>
            <a:spLocks noGrp="1"/>
          </p:cNvSpPr>
          <p:nvPr>
            <p:ph sz="half" idx="1"/>
          </p:nvPr>
        </p:nvSpPr>
        <p:spPr>
          <a:xfrm>
            <a:off x="838200" y="1825625"/>
            <a:ext cx="5029200" cy="4351338"/>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5029200" cy="4351338"/>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4/29/22</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963172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839788" y="1828800"/>
            <a:ext cx="5029200" cy="685800"/>
          </a:xfrm>
        </p:spPr>
        <p:txBody>
          <a:bodyPr anchor="ctr">
            <a:normAutofit/>
          </a:bodyPr>
          <a:lstStyle>
            <a:lvl1pPr marL="0" indent="0">
              <a:spcBef>
                <a:spcPts val="100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14600"/>
            <a:ext cx="5029200" cy="3675063"/>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6188" y="1828800"/>
            <a:ext cx="5029200" cy="685800"/>
          </a:xfrm>
        </p:spPr>
        <p:txBody>
          <a:bodyPr anchor="ctr">
            <a:normAutofit/>
          </a:bodyPr>
          <a:lstStyle>
            <a:lvl1pPr marL="0" indent="0">
              <a:spcBef>
                <a:spcPts val="100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6188" y="2514600"/>
            <a:ext cx="5029200" cy="3675063"/>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6"/>
          <p:cNvSpPr>
            <a:spLocks noGrp="1"/>
          </p:cNvSpPr>
          <p:nvPr>
            <p:ph type="ftr" sz="quarter" idx="11"/>
          </p:nvPr>
        </p:nvSpPr>
        <p:spPr/>
        <p:txBody>
          <a:bodyPr/>
          <a:lstStyle/>
          <a:p>
            <a:endParaRPr lang="en-US"/>
          </a:p>
        </p:txBody>
      </p:sp>
      <p:sp>
        <p:nvSpPr>
          <p:cNvPr id="7" name="Date Placeholder 7"/>
          <p:cNvSpPr>
            <a:spLocks noGrp="1"/>
          </p:cNvSpPr>
          <p:nvPr>
            <p:ph type="dt" sz="half" idx="10"/>
          </p:nvPr>
        </p:nvSpPr>
        <p:spPr/>
        <p:txBody>
          <a:bodyPr/>
          <a:lstStyle/>
          <a:p>
            <a:fld id="{B0FE2824-C2A0-4931-BB32-60B24BDBB3CC}" type="datetimeFigureOut">
              <a:rPr lang="en-US" smtClean="0"/>
              <a:t>4/29/22</a:t>
            </a:fld>
            <a:endParaRPr lang="en-US"/>
          </a:p>
        </p:txBody>
      </p:sp>
      <p:sp>
        <p:nvSpPr>
          <p:cNvPr id="9" name="Slide Number Placeholder 8"/>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144799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2"/>
          <p:cNvSpPr>
            <a:spLocks noGrp="1"/>
          </p:cNvSpPr>
          <p:nvPr>
            <p:ph type="ftr" sz="quarter" idx="11"/>
          </p:nvPr>
        </p:nvSpPr>
        <p:spPr/>
        <p:txBody>
          <a:bodyPr/>
          <a:lstStyle/>
          <a:p>
            <a:endParaRPr lang="en-US"/>
          </a:p>
        </p:txBody>
      </p:sp>
      <p:sp>
        <p:nvSpPr>
          <p:cNvPr id="3" name="Date Placeholder 3"/>
          <p:cNvSpPr>
            <a:spLocks noGrp="1"/>
          </p:cNvSpPr>
          <p:nvPr>
            <p:ph type="dt" sz="half" idx="10"/>
          </p:nvPr>
        </p:nvSpPr>
        <p:spPr/>
        <p:txBody>
          <a:bodyPr/>
          <a:lstStyle/>
          <a:p>
            <a:fld id="{B0FE2824-C2A0-4931-BB32-60B24BDBB3CC}" type="datetimeFigureOut">
              <a:rPr lang="en-US" smtClean="0"/>
              <a:t>4/29/22</a:t>
            </a:fld>
            <a:endParaRPr lang="en-US"/>
          </a:p>
        </p:txBody>
      </p:sp>
      <p:sp>
        <p:nvSpPr>
          <p:cNvPr id="5" name="Slide Number Placeholder 4"/>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956345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1"/>
          <p:cNvSpPr>
            <a:spLocks noGrp="1"/>
          </p:cNvSpPr>
          <p:nvPr>
            <p:ph type="ftr" sz="quarter" idx="11"/>
          </p:nvPr>
        </p:nvSpPr>
        <p:spPr/>
        <p:txBody>
          <a:bodyPr/>
          <a:lstStyle/>
          <a:p>
            <a:endParaRPr lang="en-US"/>
          </a:p>
        </p:txBody>
      </p:sp>
      <p:sp>
        <p:nvSpPr>
          <p:cNvPr id="2" name="Date Placeholder 2"/>
          <p:cNvSpPr>
            <a:spLocks noGrp="1"/>
          </p:cNvSpPr>
          <p:nvPr>
            <p:ph type="dt" sz="half" idx="10"/>
          </p:nvPr>
        </p:nvSpPr>
        <p:spPr/>
        <p:txBody>
          <a:bodyPr/>
          <a:lstStyle/>
          <a:p>
            <a:fld id="{B0FE2824-C2A0-4931-BB32-60B24BDBB3CC}" type="datetimeFigureOut">
              <a:rPr lang="en-US" smtClean="0"/>
              <a:t>4/29/22</a:t>
            </a:fld>
            <a:endParaRPr lang="en-US"/>
          </a:p>
        </p:txBody>
      </p:sp>
      <p:sp>
        <p:nvSpPr>
          <p:cNvPr id="4" name="Slide Number Placeholder 3"/>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667301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1524000"/>
            <a:ext cx="3429000" cy="19050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838200" y="685800"/>
            <a:ext cx="6400800" cy="52578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24800" y="3581400"/>
            <a:ext cx="3429000" cy="1828800"/>
          </a:xfrm>
        </p:spPr>
        <p:txBody>
          <a:bodyPr/>
          <a:lstStyle>
            <a:lvl1pPr marL="0" indent="0">
              <a:spcBef>
                <a:spcPts val="10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4/29/22</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978961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1527048"/>
            <a:ext cx="3429000" cy="1901952"/>
          </a:xfrm>
        </p:spPr>
        <p:txBody>
          <a:bodyPr anchor="b">
            <a:normAutofit/>
          </a:bodyPr>
          <a:lstStyle>
            <a:lvl1pPr>
              <a:defRPr sz="340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838198" y="685800"/>
            <a:ext cx="6400800" cy="5257800"/>
          </a:xfrm>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24800" y="3581400"/>
            <a:ext cx="3428999" cy="1828800"/>
          </a:xfrm>
        </p:spPr>
        <p:txBody>
          <a:bodyPr/>
          <a:lstStyle>
            <a:lvl1pPr marL="0" indent="0">
              <a:spcBef>
                <a:spcPts val="10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4/29/22</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22527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6492239"/>
            <a:ext cx="12188825" cy="36576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6"/>
            <a:ext cx="10515600" cy="114522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3"/>
          <p:cNvSpPr>
            <a:spLocks noGrp="1"/>
          </p:cNvSpPr>
          <p:nvPr>
            <p:ph type="ftr" sz="quarter" idx="3"/>
          </p:nvPr>
        </p:nvSpPr>
        <p:spPr>
          <a:xfrm>
            <a:off x="381000" y="6549715"/>
            <a:ext cx="8442158" cy="229237"/>
          </a:xfrm>
          <a:prstGeom prst="rect">
            <a:avLst/>
          </a:prstGeom>
        </p:spPr>
        <p:txBody>
          <a:bodyPr vert="horz" lIns="91440" tIns="45720" rIns="91440" bIns="45720" rtlCol="0" anchor="ctr"/>
          <a:lstStyle>
            <a:lvl1pPr algn="l">
              <a:defRPr sz="1100">
                <a:solidFill>
                  <a:schemeClr val="bg1">
                    <a:lumMod val="40000"/>
                    <a:lumOff val="60000"/>
                  </a:schemeClr>
                </a:solidFill>
              </a:defRPr>
            </a:lvl1pPr>
          </a:lstStyle>
          <a:p>
            <a:endParaRPr lang="en-US" dirty="0"/>
          </a:p>
        </p:txBody>
      </p:sp>
      <p:sp>
        <p:nvSpPr>
          <p:cNvPr id="4" name="Date Placeholder 4"/>
          <p:cNvSpPr>
            <a:spLocks noGrp="1"/>
          </p:cNvSpPr>
          <p:nvPr>
            <p:ph type="dt" sz="half" idx="2"/>
          </p:nvPr>
        </p:nvSpPr>
        <p:spPr>
          <a:xfrm>
            <a:off x="9685939" y="6549715"/>
            <a:ext cx="1667860" cy="229237"/>
          </a:xfrm>
          <a:prstGeom prst="rect">
            <a:avLst/>
          </a:prstGeom>
        </p:spPr>
        <p:txBody>
          <a:bodyPr vert="horz" lIns="91440" tIns="45720" rIns="91440" bIns="45720" rtlCol="0" anchor="ctr"/>
          <a:lstStyle>
            <a:lvl1pPr algn="r">
              <a:defRPr sz="1100">
                <a:solidFill>
                  <a:schemeClr val="bg1">
                    <a:lumMod val="40000"/>
                    <a:lumOff val="60000"/>
                  </a:schemeClr>
                </a:solidFill>
              </a:defRPr>
            </a:lvl1pPr>
          </a:lstStyle>
          <a:p>
            <a:fld id="{B0FE2824-C2A0-4931-BB32-60B24BDBB3CC}" type="datetimeFigureOut">
              <a:rPr lang="en-US" smtClean="0"/>
              <a:pPr/>
              <a:t>4/29/22</a:t>
            </a:fld>
            <a:endParaRPr lang="en-US"/>
          </a:p>
        </p:txBody>
      </p:sp>
      <p:sp>
        <p:nvSpPr>
          <p:cNvPr id="6" name="Slide Number Placeholder 5"/>
          <p:cNvSpPr>
            <a:spLocks noGrp="1"/>
          </p:cNvSpPr>
          <p:nvPr>
            <p:ph type="sldNum" sz="quarter" idx="4"/>
          </p:nvPr>
        </p:nvSpPr>
        <p:spPr>
          <a:xfrm>
            <a:off x="11353799" y="6549715"/>
            <a:ext cx="446361" cy="229237"/>
          </a:xfrm>
          <a:prstGeom prst="rect">
            <a:avLst/>
          </a:prstGeom>
        </p:spPr>
        <p:txBody>
          <a:bodyPr vert="horz" lIns="91440" tIns="45720" rIns="91440" bIns="45720" rtlCol="0" anchor="ctr"/>
          <a:lstStyle>
            <a:lvl1pPr algn="r">
              <a:defRPr sz="1100">
                <a:solidFill>
                  <a:schemeClr val="bg1">
                    <a:lumMod val="40000"/>
                    <a:lumOff val="60000"/>
                  </a:schemeClr>
                </a:solidFill>
              </a:defRPr>
            </a:lvl1pPr>
          </a:lstStyle>
          <a:p>
            <a:fld id="{B13333A4-2EF1-4B79-B68C-AB20E66B4822}" type="slidenum">
              <a:rPr lang="en-US" smtClean="0"/>
              <a:pPr/>
              <a:t>‹#›</a:t>
            </a:fld>
            <a:endParaRPr lang="en-US"/>
          </a:p>
        </p:txBody>
      </p:sp>
    </p:spTree>
    <p:extLst>
      <p:ext uri="{BB962C8B-B14F-4D97-AF65-F5344CB8AC3E}">
        <p14:creationId xmlns:p14="http://schemas.microsoft.com/office/powerpoint/2010/main" val="115587165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90000"/>
        </a:lnSpc>
        <a:spcBef>
          <a:spcPts val="10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8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s>
</file>

<file path=ppt/slides/_rels/slide3.xml.rels><?xml version="1.0" encoding="UTF-8" standalone="yes"?>
<Relationships xmlns="http://schemas.openxmlformats.org/package/2006/relationships"><Relationship Id="rId3" Type="http://schemas.openxmlformats.org/officeDocument/2006/relationships/hyperlink" Target="https://advisorsmith.com/data/coli/" TargetMode="External"/><Relationship Id="rId7" Type="http://schemas.openxmlformats.org/officeDocument/2006/relationships/image" Target="../media/image9.png"/><Relationship Id="rId2" Type="http://schemas.openxmlformats.org/officeDocument/2006/relationships/hyperlink" Target="https://www.tomtom.com/en_gb/traffic-index/united-states-of-america-country-traffic/" TargetMode="Externa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hyperlink" Target="https://api.census.gov/data/2019/pep/population?get=NAME,POP&amp;for=place:*&amp;in=stat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midohiovalleyrealestate.com/mid-ohio-valley-cost-of-living/" TargetMode="External"/><Relationship Id="rId2" Type="http://schemas.openxmlformats.org/officeDocument/2006/relationships/hyperlink" Target="https://www.latimes.com/california/story/2019-11-27/how-405-freeway-gridlock-became-the-iconic-image-of-l-a-thanksgiving" TargetMode="External"/><Relationship Id="rId1" Type="http://schemas.openxmlformats.org/officeDocument/2006/relationships/slideLayout" Target="../slideLayouts/slideLayout2.xml"/><Relationship Id="rId6" Type="http://schemas.openxmlformats.org/officeDocument/2006/relationships/hyperlink" Target="https://www.cheapflights.com/news/seeing-double-us-cities-nice-used-name-twice" TargetMode="External"/><Relationship Id="rId5" Type="http://schemas.openxmlformats.org/officeDocument/2006/relationships/hyperlink" Target="https://healthitanalytics.com/features/how-to-get-started-with-a-population-health-management-program" TargetMode="External"/><Relationship Id="rId4" Type="http://schemas.openxmlformats.org/officeDocument/2006/relationships/hyperlink" Target="https://en.wikipedia.org/w/index.php?title=Python_(programming_language)&amp;oldid=1084546066"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a:t>Traffic, Population and Cost of Living: An Analysis Through Data Science</a:t>
            </a:r>
          </a:p>
        </p:txBody>
      </p:sp>
      <p:sp>
        <p:nvSpPr>
          <p:cNvPr id="3" name="Subtitle 2"/>
          <p:cNvSpPr>
            <a:spLocks noGrp="1"/>
          </p:cNvSpPr>
          <p:nvPr>
            <p:ph type="subTitle" idx="1"/>
          </p:nvPr>
        </p:nvSpPr>
        <p:spPr/>
        <p:txBody>
          <a:bodyPr/>
          <a:lstStyle/>
          <a:p>
            <a:r>
              <a:rPr lang="en-US" dirty="0"/>
              <a:t>By </a:t>
            </a:r>
            <a:r>
              <a:rPr lang="en-US" dirty="0" err="1"/>
              <a:t>Yuchen</a:t>
            </a:r>
            <a:r>
              <a:rPr lang="en-US" dirty="0"/>
              <a:t> (Klaus) Song</a:t>
            </a:r>
          </a:p>
        </p:txBody>
      </p:sp>
    </p:spTree>
    <p:extLst>
      <p:ext uri="{BB962C8B-B14F-4D97-AF65-F5344CB8AC3E}">
        <p14:creationId xmlns:p14="http://schemas.microsoft.com/office/powerpoint/2010/main" val="2142729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Background</a:t>
            </a:r>
          </a:p>
        </p:txBody>
      </p:sp>
      <p:sp>
        <p:nvSpPr>
          <p:cNvPr id="3" name="Content Placeholder 2"/>
          <p:cNvSpPr>
            <a:spLocks noGrp="1"/>
          </p:cNvSpPr>
          <p:nvPr>
            <p:ph idx="1"/>
          </p:nvPr>
        </p:nvSpPr>
        <p:spPr/>
        <p:txBody>
          <a:bodyPr>
            <a:normAutofit/>
          </a:bodyPr>
          <a:lstStyle/>
          <a:p>
            <a:r>
              <a:rPr lang="en-US" sz="1800" dirty="0"/>
              <a:t>Living in big cities means we have to deal with a lot of traffics (that’s especially true for LA! )</a:t>
            </a:r>
          </a:p>
          <a:p>
            <a:r>
              <a:rPr lang="en-US" sz="1800" dirty="0"/>
              <a:t>Which makes me wonder: what’s the relationship between traffic condition and other aspects of city living? </a:t>
            </a:r>
          </a:p>
          <a:p>
            <a:pPr lvl="1"/>
            <a:r>
              <a:rPr lang="en-US" sz="1400" dirty="0"/>
              <a:t>Does huge traffic necessarily mean higher population in the city? </a:t>
            </a:r>
          </a:p>
          <a:p>
            <a:pPr lvl="1"/>
            <a:r>
              <a:rPr lang="en-US" sz="1600" dirty="0"/>
              <a:t>Does traffic related to the cost of living inside of the city? </a:t>
            </a:r>
          </a:p>
          <a:p>
            <a:r>
              <a:rPr lang="en-US" sz="1800" dirty="0"/>
              <a:t>Impact: foundation for future urban planning and personal moving decisions. </a:t>
            </a:r>
          </a:p>
          <a:p>
            <a:r>
              <a:rPr lang="en-US" sz="1800" dirty="0"/>
              <a:t>Tool for data collection &amp; analyze: Python </a:t>
            </a:r>
          </a:p>
        </p:txBody>
      </p:sp>
      <p:pic>
        <p:nvPicPr>
          <p:cNvPr id="4" name="Picture 3">
            <a:extLst>
              <a:ext uri="{FF2B5EF4-FFF2-40B4-BE49-F238E27FC236}">
                <a16:creationId xmlns:a16="http://schemas.microsoft.com/office/drawing/2014/main" id="{3EF3AAAB-6701-8548-92F9-4D7AF93A5C81}"/>
              </a:ext>
            </a:extLst>
          </p:cNvPr>
          <p:cNvPicPr>
            <a:picLocks noChangeAspect="1"/>
          </p:cNvPicPr>
          <p:nvPr/>
        </p:nvPicPr>
        <p:blipFill>
          <a:blip r:embed="rId3"/>
          <a:stretch>
            <a:fillRect/>
          </a:stretch>
        </p:blipFill>
        <p:spPr>
          <a:xfrm>
            <a:off x="8229600" y="4084198"/>
            <a:ext cx="3581400" cy="1969770"/>
          </a:xfrm>
          <a:prstGeom prst="rect">
            <a:avLst/>
          </a:prstGeom>
        </p:spPr>
      </p:pic>
      <p:sp>
        <p:nvSpPr>
          <p:cNvPr id="5" name="TextBox 4">
            <a:extLst>
              <a:ext uri="{FF2B5EF4-FFF2-40B4-BE49-F238E27FC236}">
                <a16:creationId xmlns:a16="http://schemas.microsoft.com/office/drawing/2014/main" id="{45466A34-B475-7D4F-8DEC-32C2B8E1B1E6}"/>
              </a:ext>
            </a:extLst>
          </p:cNvPr>
          <p:cNvSpPr txBox="1"/>
          <p:nvPr/>
        </p:nvSpPr>
        <p:spPr>
          <a:xfrm>
            <a:off x="8229600" y="5896330"/>
            <a:ext cx="3581400" cy="246221"/>
          </a:xfrm>
          <a:prstGeom prst="rect">
            <a:avLst/>
          </a:prstGeom>
          <a:noFill/>
        </p:spPr>
        <p:txBody>
          <a:bodyPr wrap="square" rtlCol="0">
            <a:spAutoFit/>
          </a:bodyPr>
          <a:lstStyle/>
          <a:p>
            <a:r>
              <a:rPr lang="en-US" sz="1000" dirty="0"/>
              <a:t>Figure 1. Grad, S. (2019)</a:t>
            </a:r>
          </a:p>
        </p:txBody>
      </p:sp>
      <p:pic>
        <p:nvPicPr>
          <p:cNvPr id="7" name="Picture 6">
            <a:extLst>
              <a:ext uri="{FF2B5EF4-FFF2-40B4-BE49-F238E27FC236}">
                <a16:creationId xmlns:a16="http://schemas.microsoft.com/office/drawing/2014/main" id="{000FCC31-DB2A-6D40-B715-D12E389C0389}"/>
              </a:ext>
            </a:extLst>
          </p:cNvPr>
          <p:cNvPicPr>
            <a:picLocks noChangeAspect="1"/>
          </p:cNvPicPr>
          <p:nvPr/>
        </p:nvPicPr>
        <p:blipFill>
          <a:blip r:embed="rId4"/>
          <a:stretch>
            <a:fillRect/>
          </a:stretch>
        </p:blipFill>
        <p:spPr>
          <a:xfrm>
            <a:off x="7696200" y="131288"/>
            <a:ext cx="1536700" cy="1536700"/>
          </a:xfrm>
          <a:prstGeom prst="rect">
            <a:avLst/>
          </a:prstGeom>
        </p:spPr>
      </p:pic>
      <p:sp>
        <p:nvSpPr>
          <p:cNvPr id="8" name="TextBox 7">
            <a:extLst>
              <a:ext uri="{FF2B5EF4-FFF2-40B4-BE49-F238E27FC236}">
                <a16:creationId xmlns:a16="http://schemas.microsoft.com/office/drawing/2014/main" id="{5EB94BE1-1C48-C54E-AC06-30A53E49E45C}"/>
              </a:ext>
            </a:extLst>
          </p:cNvPr>
          <p:cNvSpPr txBox="1"/>
          <p:nvPr/>
        </p:nvSpPr>
        <p:spPr>
          <a:xfrm>
            <a:off x="8915400" y="1380523"/>
            <a:ext cx="2209800" cy="246221"/>
          </a:xfrm>
          <a:prstGeom prst="rect">
            <a:avLst/>
          </a:prstGeom>
          <a:noFill/>
        </p:spPr>
        <p:txBody>
          <a:bodyPr wrap="square" rtlCol="0">
            <a:spAutoFit/>
          </a:bodyPr>
          <a:lstStyle/>
          <a:p>
            <a:r>
              <a:rPr lang="en-US" sz="1000" dirty="0"/>
              <a:t>Figure 3. Wikipedia</a:t>
            </a:r>
          </a:p>
        </p:txBody>
      </p:sp>
      <p:pic>
        <p:nvPicPr>
          <p:cNvPr id="9" name="Picture 8">
            <a:extLst>
              <a:ext uri="{FF2B5EF4-FFF2-40B4-BE49-F238E27FC236}">
                <a16:creationId xmlns:a16="http://schemas.microsoft.com/office/drawing/2014/main" id="{5716E650-262B-3048-A7E9-CD2CBB0B9627}"/>
              </a:ext>
            </a:extLst>
          </p:cNvPr>
          <p:cNvPicPr>
            <a:picLocks noChangeAspect="1"/>
          </p:cNvPicPr>
          <p:nvPr/>
        </p:nvPicPr>
        <p:blipFill>
          <a:blip r:embed="rId5"/>
          <a:stretch>
            <a:fillRect/>
          </a:stretch>
        </p:blipFill>
        <p:spPr>
          <a:xfrm>
            <a:off x="871728" y="4724400"/>
            <a:ext cx="2133600" cy="1333500"/>
          </a:xfrm>
          <a:prstGeom prst="rect">
            <a:avLst/>
          </a:prstGeom>
        </p:spPr>
      </p:pic>
      <p:sp>
        <p:nvSpPr>
          <p:cNvPr id="10" name="TextBox 9">
            <a:extLst>
              <a:ext uri="{FF2B5EF4-FFF2-40B4-BE49-F238E27FC236}">
                <a16:creationId xmlns:a16="http://schemas.microsoft.com/office/drawing/2014/main" id="{431E484E-B210-DB4E-953E-81E0D68558A8}"/>
              </a:ext>
            </a:extLst>
          </p:cNvPr>
          <p:cNvSpPr txBox="1"/>
          <p:nvPr/>
        </p:nvSpPr>
        <p:spPr>
          <a:xfrm>
            <a:off x="871728" y="6142551"/>
            <a:ext cx="2133600" cy="215444"/>
          </a:xfrm>
          <a:prstGeom prst="rect">
            <a:avLst/>
          </a:prstGeom>
          <a:noFill/>
        </p:spPr>
        <p:txBody>
          <a:bodyPr wrap="square" rtlCol="0">
            <a:spAutoFit/>
          </a:bodyPr>
          <a:lstStyle/>
          <a:p>
            <a:r>
              <a:rPr lang="en-US" sz="800" dirty="0"/>
              <a:t>Figure 2. Christy, P. (2021)</a:t>
            </a:r>
          </a:p>
        </p:txBody>
      </p:sp>
      <p:pic>
        <p:nvPicPr>
          <p:cNvPr id="11" name="Picture 10">
            <a:extLst>
              <a:ext uri="{FF2B5EF4-FFF2-40B4-BE49-F238E27FC236}">
                <a16:creationId xmlns:a16="http://schemas.microsoft.com/office/drawing/2014/main" id="{A6705833-5D08-AD46-8B80-040F86A22768}"/>
              </a:ext>
            </a:extLst>
          </p:cNvPr>
          <p:cNvPicPr>
            <a:picLocks noChangeAspect="1"/>
          </p:cNvPicPr>
          <p:nvPr/>
        </p:nvPicPr>
        <p:blipFill>
          <a:blip r:embed="rId6"/>
          <a:stretch>
            <a:fillRect/>
          </a:stretch>
        </p:blipFill>
        <p:spPr>
          <a:xfrm>
            <a:off x="3340099" y="4724400"/>
            <a:ext cx="2600139" cy="1333500"/>
          </a:xfrm>
          <a:prstGeom prst="rect">
            <a:avLst/>
          </a:prstGeom>
        </p:spPr>
      </p:pic>
      <p:sp>
        <p:nvSpPr>
          <p:cNvPr id="12" name="TextBox 11">
            <a:extLst>
              <a:ext uri="{FF2B5EF4-FFF2-40B4-BE49-F238E27FC236}">
                <a16:creationId xmlns:a16="http://schemas.microsoft.com/office/drawing/2014/main" id="{4F775702-25B8-C347-AD20-547EAAA65F90}"/>
              </a:ext>
            </a:extLst>
          </p:cNvPr>
          <p:cNvSpPr txBox="1"/>
          <p:nvPr/>
        </p:nvSpPr>
        <p:spPr>
          <a:xfrm>
            <a:off x="3340099" y="6176963"/>
            <a:ext cx="2600139" cy="246221"/>
          </a:xfrm>
          <a:prstGeom prst="rect">
            <a:avLst/>
          </a:prstGeom>
          <a:noFill/>
        </p:spPr>
        <p:txBody>
          <a:bodyPr wrap="square" rtlCol="0">
            <a:spAutoFit/>
          </a:bodyPr>
          <a:lstStyle/>
          <a:p>
            <a:r>
              <a:rPr lang="en-US" sz="1000" dirty="0"/>
              <a:t>Figure 3. </a:t>
            </a:r>
            <a:r>
              <a:rPr lang="en-US" sz="1000" dirty="0" err="1"/>
              <a:t>Bresnick</a:t>
            </a:r>
            <a:r>
              <a:rPr lang="en-US" sz="1000" dirty="0"/>
              <a:t>, J. (2016) </a:t>
            </a:r>
          </a:p>
        </p:txBody>
      </p:sp>
      <p:sp>
        <p:nvSpPr>
          <p:cNvPr id="15" name="Left-Right Arrow 14">
            <a:extLst>
              <a:ext uri="{FF2B5EF4-FFF2-40B4-BE49-F238E27FC236}">
                <a16:creationId xmlns:a16="http://schemas.microsoft.com/office/drawing/2014/main" id="{15DD7A37-24F0-C448-BCEF-09DAC9E25B70}"/>
              </a:ext>
            </a:extLst>
          </p:cNvPr>
          <p:cNvSpPr/>
          <p:nvPr/>
        </p:nvSpPr>
        <p:spPr>
          <a:xfrm>
            <a:off x="6005927" y="5061945"/>
            <a:ext cx="2133600" cy="48613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BD377B1-5AEB-1E4B-A05D-03FC4189A977}"/>
              </a:ext>
            </a:extLst>
          </p:cNvPr>
          <p:cNvSpPr/>
          <p:nvPr/>
        </p:nvSpPr>
        <p:spPr>
          <a:xfrm>
            <a:off x="6729827" y="4948381"/>
            <a:ext cx="685800" cy="6667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Tree>
    <p:extLst>
      <p:ext uri="{BB962C8B-B14F-4D97-AF65-F5344CB8AC3E}">
        <p14:creationId xmlns:p14="http://schemas.microsoft.com/office/powerpoint/2010/main" val="682195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55"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1000" fill="hold"/>
                                        <p:tgtEl>
                                          <p:spTgt spid="15"/>
                                        </p:tgtEl>
                                        <p:attrNameLst>
                                          <p:attrName>ppt_w</p:attrName>
                                        </p:attrNameLst>
                                      </p:cBhvr>
                                      <p:tavLst>
                                        <p:tav tm="0">
                                          <p:val>
                                            <p:strVal val="#ppt_w*0.70"/>
                                          </p:val>
                                        </p:tav>
                                        <p:tav tm="100000">
                                          <p:val>
                                            <p:strVal val="#ppt_w"/>
                                          </p:val>
                                        </p:tav>
                                      </p:tavLst>
                                    </p:anim>
                                    <p:anim calcmode="lin" valueType="num">
                                      <p:cBhvr>
                                        <p:cTn id="22" dur="1000" fill="hold"/>
                                        <p:tgtEl>
                                          <p:spTgt spid="15"/>
                                        </p:tgtEl>
                                        <p:attrNameLst>
                                          <p:attrName>ppt_h</p:attrName>
                                        </p:attrNameLst>
                                      </p:cBhvr>
                                      <p:tavLst>
                                        <p:tav tm="0">
                                          <p:val>
                                            <p:strVal val="#ppt_h"/>
                                          </p:val>
                                        </p:tav>
                                        <p:tav tm="100000">
                                          <p:val>
                                            <p:strVal val="#ppt_h"/>
                                          </p:val>
                                        </p:tav>
                                      </p:tavLst>
                                    </p:anim>
                                    <p:animEffect transition="in" filter="fade">
                                      <p:cBhvr>
                                        <p:cTn id="23" dur="1000"/>
                                        <p:tgtEl>
                                          <p:spTgt spid="15"/>
                                        </p:tgtEl>
                                      </p:cBhvr>
                                    </p:animEffect>
                                  </p:childTnLst>
                                </p:cTn>
                              </p:par>
                              <p:par>
                                <p:cTn id="24" presetID="55"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p:cTn id="26" dur="1000" fill="hold"/>
                                        <p:tgtEl>
                                          <p:spTgt spid="14"/>
                                        </p:tgtEl>
                                        <p:attrNameLst>
                                          <p:attrName>ppt_w</p:attrName>
                                        </p:attrNameLst>
                                      </p:cBhvr>
                                      <p:tavLst>
                                        <p:tav tm="0">
                                          <p:val>
                                            <p:strVal val="#ppt_w*0.70"/>
                                          </p:val>
                                        </p:tav>
                                        <p:tav tm="100000">
                                          <p:val>
                                            <p:strVal val="#ppt_w"/>
                                          </p:val>
                                        </p:tav>
                                      </p:tavLst>
                                    </p:anim>
                                    <p:anim calcmode="lin" valueType="num">
                                      <p:cBhvr>
                                        <p:cTn id="27" dur="1000" fill="hold"/>
                                        <p:tgtEl>
                                          <p:spTgt spid="14"/>
                                        </p:tgtEl>
                                        <p:attrNameLst>
                                          <p:attrName>ppt_h</p:attrName>
                                        </p:attrNameLst>
                                      </p:cBhvr>
                                      <p:tavLst>
                                        <p:tav tm="0">
                                          <p:val>
                                            <p:strVal val="#ppt_h"/>
                                          </p:val>
                                        </p:tav>
                                        <p:tav tm="100000">
                                          <p:val>
                                            <p:strVal val="#ppt_h"/>
                                          </p:val>
                                        </p:tav>
                                      </p:tavLst>
                                    </p:anim>
                                    <p:animEffect transition="in" filter="fade">
                                      <p:cBhvr>
                                        <p:cTn id="28" dur="10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10" grpId="0"/>
      <p:bldP spid="12" grpId="0"/>
      <p:bldP spid="15" grpId="0" animBg="1"/>
      <p:bldP spid="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9A3EC-F769-1D4F-A6C8-D2FF3EB6BD13}"/>
              </a:ext>
            </a:extLst>
          </p:cNvPr>
          <p:cNvSpPr>
            <a:spLocks noGrp="1"/>
          </p:cNvSpPr>
          <p:nvPr>
            <p:ph type="title"/>
          </p:nvPr>
        </p:nvSpPr>
        <p:spPr/>
        <p:txBody>
          <a:bodyPr/>
          <a:lstStyle/>
          <a:p>
            <a:r>
              <a:rPr lang="en-US" dirty="0"/>
              <a:t>Data Source: </a:t>
            </a:r>
          </a:p>
        </p:txBody>
      </p:sp>
      <p:sp>
        <p:nvSpPr>
          <p:cNvPr id="3" name="Content Placeholder 2">
            <a:extLst>
              <a:ext uri="{FF2B5EF4-FFF2-40B4-BE49-F238E27FC236}">
                <a16:creationId xmlns:a16="http://schemas.microsoft.com/office/drawing/2014/main" id="{C289ED30-CC79-F543-9693-7F16DFE91C66}"/>
              </a:ext>
            </a:extLst>
          </p:cNvPr>
          <p:cNvSpPr>
            <a:spLocks noGrp="1"/>
          </p:cNvSpPr>
          <p:nvPr>
            <p:ph idx="1"/>
          </p:nvPr>
        </p:nvSpPr>
        <p:spPr/>
        <p:txBody>
          <a:bodyPr>
            <a:normAutofit fontScale="92500" lnSpcReduction="10000"/>
          </a:bodyPr>
          <a:lstStyle/>
          <a:p>
            <a:r>
              <a:rPr lang="en-US" dirty="0">
                <a:solidFill>
                  <a:srgbClr val="FF0000"/>
                </a:solidFill>
              </a:rPr>
              <a:t>Traffic Condition in US cities</a:t>
            </a:r>
            <a:r>
              <a:rPr lang="en-US" dirty="0"/>
              <a:t>: </a:t>
            </a:r>
          </a:p>
          <a:p>
            <a:pPr lvl="1"/>
            <a:r>
              <a:rPr lang="en-US" dirty="0">
                <a:hlinkClick r:id="rId2"/>
              </a:rPr>
              <a:t>https://www.tomtom.com/en_gb/traffic-index/united-states-of-america-country-traffic/</a:t>
            </a:r>
            <a:endParaRPr lang="en-US" dirty="0"/>
          </a:p>
          <a:p>
            <a:pPr lvl="1"/>
            <a:r>
              <a:rPr lang="en-US" dirty="0"/>
              <a:t>Includes city names, time lost per year, and congestion level. </a:t>
            </a:r>
          </a:p>
          <a:p>
            <a:pPr lvl="1"/>
            <a:r>
              <a:rPr lang="en-US" dirty="0"/>
              <a:t>Approach: scraping using </a:t>
            </a:r>
            <a:r>
              <a:rPr lang="en-US" dirty="0" err="1"/>
              <a:t>requests.get</a:t>
            </a:r>
            <a:r>
              <a:rPr lang="en-US" dirty="0"/>
              <a:t>(), </a:t>
            </a:r>
            <a:r>
              <a:rPr lang="en-US" dirty="0" err="1"/>
              <a:t>BeautifulSoup</a:t>
            </a:r>
            <a:r>
              <a:rPr lang="en-US" dirty="0"/>
              <a:t>. </a:t>
            </a:r>
          </a:p>
          <a:p>
            <a:r>
              <a:rPr lang="en-US" dirty="0">
                <a:solidFill>
                  <a:srgbClr val="00B050"/>
                </a:solidFill>
              </a:rPr>
              <a:t>Cost of Living Index in US cities</a:t>
            </a:r>
          </a:p>
          <a:p>
            <a:pPr lvl="1"/>
            <a:r>
              <a:rPr lang="en-US" dirty="0">
                <a:hlinkClick r:id="rId3"/>
              </a:rPr>
              <a:t>https://advisorsmith.com/data/coli/</a:t>
            </a:r>
            <a:endParaRPr lang="en-US" dirty="0"/>
          </a:p>
          <a:p>
            <a:pPr lvl="1"/>
            <a:r>
              <a:rPr lang="en-US" dirty="0"/>
              <a:t>Includes city names, the state of </a:t>
            </a:r>
            <a:r>
              <a:rPr lang="en-US"/>
              <a:t>the city, cost </a:t>
            </a:r>
            <a:r>
              <a:rPr lang="en-US" dirty="0"/>
              <a:t>of living index. </a:t>
            </a:r>
          </a:p>
          <a:p>
            <a:pPr lvl="1"/>
            <a:r>
              <a:rPr lang="en-US" dirty="0"/>
              <a:t>Approach: direct download using </a:t>
            </a:r>
            <a:r>
              <a:rPr lang="en-US" dirty="0" err="1"/>
              <a:t>requests.get</a:t>
            </a:r>
            <a:r>
              <a:rPr lang="en-US" dirty="0"/>
              <a:t>() and .decode</a:t>
            </a:r>
          </a:p>
          <a:p>
            <a:r>
              <a:rPr lang="en-US" dirty="0">
                <a:solidFill>
                  <a:srgbClr val="FFC000"/>
                </a:solidFill>
              </a:rPr>
              <a:t>Population in US cities</a:t>
            </a:r>
          </a:p>
          <a:p>
            <a:pPr lvl="1"/>
            <a:r>
              <a:rPr lang="en-US" dirty="0">
                <a:hlinkClick r:id="rId4"/>
              </a:rPr>
              <a:t>https://api.census.gov/data/2019/pep/population?get=NAME,POP&amp;for=place:*&amp;in=state:*</a:t>
            </a:r>
            <a:endParaRPr lang="en-US" dirty="0"/>
          </a:p>
          <a:p>
            <a:pPr lvl="1"/>
            <a:r>
              <a:rPr lang="en-US" dirty="0"/>
              <a:t>Includes city names and state names, population number, state code, place code. </a:t>
            </a:r>
          </a:p>
          <a:p>
            <a:pPr lvl="1"/>
            <a:r>
              <a:rPr lang="en-US" dirty="0"/>
              <a:t>Approach: </a:t>
            </a:r>
            <a:r>
              <a:rPr lang="en-US" dirty="0" err="1"/>
              <a:t>api</a:t>
            </a:r>
            <a:r>
              <a:rPr lang="en-US" dirty="0"/>
              <a:t> request using </a:t>
            </a:r>
            <a:r>
              <a:rPr lang="en-US" dirty="0" err="1"/>
              <a:t>urllib.request</a:t>
            </a:r>
            <a:r>
              <a:rPr lang="en-US" dirty="0"/>
              <a:t> and </a:t>
            </a:r>
            <a:r>
              <a:rPr lang="en-US" dirty="0" err="1"/>
              <a:t>Json.loads</a:t>
            </a:r>
            <a:r>
              <a:rPr lang="en-US" dirty="0"/>
              <a:t>()</a:t>
            </a:r>
          </a:p>
          <a:p>
            <a:endParaRPr lang="en-US" dirty="0"/>
          </a:p>
          <a:p>
            <a:endParaRPr lang="en-US" dirty="0"/>
          </a:p>
        </p:txBody>
      </p:sp>
      <p:pic>
        <p:nvPicPr>
          <p:cNvPr id="5" name="Picture 4">
            <a:extLst>
              <a:ext uri="{FF2B5EF4-FFF2-40B4-BE49-F238E27FC236}">
                <a16:creationId xmlns:a16="http://schemas.microsoft.com/office/drawing/2014/main" id="{B819E480-9C83-244A-AE57-CD39C1E942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01050" y="3215025"/>
            <a:ext cx="2952750" cy="1572537"/>
          </a:xfrm>
          <a:prstGeom prst="rect">
            <a:avLst/>
          </a:prstGeom>
        </p:spPr>
      </p:pic>
      <p:pic>
        <p:nvPicPr>
          <p:cNvPr id="7" name="Picture 6">
            <a:extLst>
              <a:ext uri="{FF2B5EF4-FFF2-40B4-BE49-F238E27FC236}">
                <a16:creationId xmlns:a16="http://schemas.microsoft.com/office/drawing/2014/main" id="{75E1BDEC-8D82-9848-9E1F-2405FADFB5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39150" y="586093"/>
            <a:ext cx="2876550" cy="1289488"/>
          </a:xfrm>
          <a:prstGeom prst="rect">
            <a:avLst/>
          </a:prstGeom>
        </p:spPr>
      </p:pic>
      <p:pic>
        <p:nvPicPr>
          <p:cNvPr id="9" name="Picture 8">
            <a:extLst>
              <a:ext uri="{FF2B5EF4-FFF2-40B4-BE49-F238E27FC236}">
                <a16:creationId xmlns:a16="http://schemas.microsoft.com/office/drawing/2014/main" id="{30594DF3-FEA0-3448-9898-FEAF3F90BF5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76800" y="586093"/>
            <a:ext cx="3059332" cy="1206251"/>
          </a:xfrm>
          <a:prstGeom prst="rect">
            <a:avLst/>
          </a:prstGeom>
        </p:spPr>
      </p:pic>
    </p:spTree>
    <p:extLst>
      <p:ext uri="{BB962C8B-B14F-4D97-AF65-F5344CB8AC3E}">
        <p14:creationId xmlns:p14="http://schemas.microsoft.com/office/powerpoint/2010/main" val="2978333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D8120-8810-DD4A-9876-76CCA1A68DAB}"/>
              </a:ext>
            </a:extLst>
          </p:cNvPr>
          <p:cNvSpPr>
            <a:spLocks noGrp="1"/>
          </p:cNvSpPr>
          <p:nvPr>
            <p:ph type="title"/>
          </p:nvPr>
        </p:nvSpPr>
        <p:spPr/>
        <p:txBody>
          <a:bodyPr/>
          <a:lstStyle/>
          <a:p>
            <a:r>
              <a:rPr lang="en-US" dirty="0"/>
              <a:t>Obtaining and Saving Raw Data</a:t>
            </a:r>
          </a:p>
        </p:txBody>
      </p:sp>
      <p:sp>
        <p:nvSpPr>
          <p:cNvPr id="3" name="Content Placeholder 2">
            <a:extLst>
              <a:ext uri="{FF2B5EF4-FFF2-40B4-BE49-F238E27FC236}">
                <a16:creationId xmlns:a16="http://schemas.microsoft.com/office/drawing/2014/main" id="{6A423B3D-3663-104D-A5FB-47BCA459EE48}"/>
              </a:ext>
            </a:extLst>
          </p:cNvPr>
          <p:cNvSpPr>
            <a:spLocks noGrp="1"/>
          </p:cNvSpPr>
          <p:nvPr>
            <p:ph idx="1"/>
          </p:nvPr>
        </p:nvSpPr>
        <p:spPr/>
        <p:txBody>
          <a:bodyPr>
            <a:normAutofit/>
          </a:bodyPr>
          <a:lstStyle/>
          <a:p>
            <a:r>
              <a:rPr lang="en-US" sz="2400" dirty="0"/>
              <a:t>The raw data obtained will be organized by columns and saved locally in .csv format using csv module. </a:t>
            </a:r>
          </a:p>
          <a:p>
            <a:r>
              <a:rPr lang="en-US" sz="2400" dirty="0"/>
              <a:t>Due to the size of the content, there are three terminal commands for getting data in different formats for </a:t>
            </a:r>
            <a:r>
              <a:rPr lang="en-US" sz="2400" dirty="0" err="1">
                <a:solidFill>
                  <a:srgbClr val="FFC000"/>
                </a:solidFill>
              </a:rPr>
              <a:t>api</a:t>
            </a:r>
            <a:r>
              <a:rPr lang="en-US" sz="2400" dirty="0"/>
              <a:t> and </a:t>
            </a:r>
            <a:r>
              <a:rPr lang="en-US" sz="2400" dirty="0">
                <a:solidFill>
                  <a:srgbClr val="FF0000"/>
                </a:solidFill>
              </a:rPr>
              <a:t>scraped</a:t>
            </a:r>
            <a:r>
              <a:rPr lang="en-US" sz="2400" dirty="0"/>
              <a:t> datasets. </a:t>
            </a:r>
          </a:p>
          <a:p>
            <a:pPr lvl="1"/>
            <a:r>
              <a:rPr lang="en-US" sz="2000" dirty="0"/>
              <a:t>Default mode: python3 [script name]</a:t>
            </a:r>
          </a:p>
          <a:p>
            <a:pPr lvl="1"/>
            <a:r>
              <a:rPr lang="en-US" sz="2000" dirty="0"/>
              <a:t>Scrape mode: python3 [script name] –scrape</a:t>
            </a:r>
          </a:p>
          <a:p>
            <a:pPr lvl="1"/>
            <a:r>
              <a:rPr lang="en-US" sz="2000" dirty="0"/>
              <a:t>Static mode: python3 [script name] --static [save path]</a:t>
            </a:r>
          </a:p>
          <a:p>
            <a:pPr lvl="1"/>
            <a:endParaRPr lang="en-US" dirty="0"/>
          </a:p>
        </p:txBody>
      </p:sp>
      <p:pic>
        <p:nvPicPr>
          <p:cNvPr id="5" name="Picture 4">
            <a:extLst>
              <a:ext uri="{FF2B5EF4-FFF2-40B4-BE49-F238E27FC236}">
                <a16:creationId xmlns:a16="http://schemas.microsoft.com/office/drawing/2014/main" id="{D03BC05D-6EA4-7E42-98E4-EE4250CBE6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14560" y="4792663"/>
            <a:ext cx="1524000" cy="1384300"/>
          </a:xfrm>
          <a:prstGeom prst="rect">
            <a:avLst/>
          </a:prstGeom>
        </p:spPr>
      </p:pic>
      <p:sp>
        <p:nvSpPr>
          <p:cNvPr id="6" name="TextBox 5">
            <a:extLst>
              <a:ext uri="{FF2B5EF4-FFF2-40B4-BE49-F238E27FC236}">
                <a16:creationId xmlns:a16="http://schemas.microsoft.com/office/drawing/2014/main" id="{626E28F0-62C2-ED43-9D0C-274C4DB55DDD}"/>
              </a:ext>
            </a:extLst>
          </p:cNvPr>
          <p:cNvSpPr txBox="1"/>
          <p:nvPr/>
        </p:nvSpPr>
        <p:spPr>
          <a:xfrm>
            <a:off x="9799320" y="4423331"/>
            <a:ext cx="1521655" cy="369332"/>
          </a:xfrm>
          <a:prstGeom prst="rect">
            <a:avLst/>
          </a:prstGeom>
          <a:noFill/>
        </p:spPr>
        <p:txBody>
          <a:bodyPr wrap="square" rtlCol="0">
            <a:spAutoFit/>
          </a:bodyPr>
          <a:lstStyle/>
          <a:p>
            <a:r>
              <a:rPr lang="en-US" dirty="0"/>
              <a:t>Example: </a:t>
            </a:r>
          </a:p>
        </p:txBody>
      </p:sp>
    </p:spTree>
    <p:extLst>
      <p:ext uri="{BB962C8B-B14F-4D97-AF65-F5344CB8AC3E}">
        <p14:creationId xmlns:p14="http://schemas.microsoft.com/office/powerpoint/2010/main" val="3192352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EAA5A-FF2C-B04D-A57F-84B35CADA9B3}"/>
              </a:ext>
            </a:extLst>
          </p:cNvPr>
          <p:cNvSpPr>
            <a:spLocks noGrp="1"/>
          </p:cNvSpPr>
          <p:nvPr>
            <p:ph type="title"/>
          </p:nvPr>
        </p:nvSpPr>
        <p:spPr/>
        <p:txBody>
          <a:bodyPr/>
          <a:lstStyle/>
          <a:p>
            <a:r>
              <a:rPr lang="en-US" dirty="0"/>
              <a:t>Combining Datasets into One file</a:t>
            </a:r>
          </a:p>
        </p:txBody>
      </p:sp>
      <p:sp>
        <p:nvSpPr>
          <p:cNvPr id="3" name="Content Placeholder 2">
            <a:extLst>
              <a:ext uri="{FF2B5EF4-FFF2-40B4-BE49-F238E27FC236}">
                <a16:creationId xmlns:a16="http://schemas.microsoft.com/office/drawing/2014/main" id="{7CB669CF-DFBF-A445-A300-6BED095B3A22}"/>
              </a:ext>
            </a:extLst>
          </p:cNvPr>
          <p:cNvSpPr>
            <a:spLocks noGrp="1"/>
          </p:cNvSpPr>
          <p:nvPr>
            <p:ph idx="1"/>
          </p:nvPr>
        </p:nvSpPr>
        <p:spPr/>
        <p:txBody>
          <a:bodyPr/>
          <a:lstStyle/>
          <a:p>
            <a:r>
              <a:rPr lang="en-US" dirty="0"/>
              <a:t>Script: </a:t>
            </a:r>
            <a:r>
              <a:rPr lang="en-US" dirty="0" err="1"/>
              <a:t>dataset_join.py</a:t>
            </a:r>
            <a:endParaRPr lang="en-US" dirty="0"/>
          </a:p>
          <a:p>
            <a:r>
              <a:rPr lang="en-US" dirty="0"/>
              <a:t>Reference column: city name</a:t>
            </a:r>
          </a:p>
          <a:p>
            <a:r>
              <a:rPr lang="en-US" dirty="0"/>
              <a:t>Procedure: </a:t>
            </a:r>
          </a:p>
          <a:p>
            <a:pPr lvl="1"/>
            <a:r>
              <a:rPr lang="en-US" dirty="0"/>
              <a:t>For </a:t>
            </a:r>
            <a:r>
              <a:rPr lang="en-US" dirty="0">
                <a:solidFill>
                  <a:srgbClr val="FFC000"/>
                </a:solidFill>
              </a:rPr>
              <a:t>population dataset</a:t>
            </a:r>
            <a:r>
              <a:rPr lang="en-US" dirty="0"/>
              <a:t>, remove additional words like ‘city’ and ‘village’, split the city and state column into separate sets</a:t>
            </a:r>
          </a:p>
          <a:p>
            <a:pPr lvl="1"/>
            <a:r>
              <a:rPr lang="en-US" dirty="0"/>
              <a:t>For </a:t>
            </a:r>
            <a:r>
              <a:rPr lang="en-US" dirty="0">
                <a:solidFill>
                  <a:srgbClr val="00B050"/>
                </a:solidFill>
              </a:rPr>
              <a:t>cost of living</a:t>
            </a:r>
            <a:r>
              <a:rPr lang="en-US" dirty="0"/>
              <a:t> and </a:t>
            </a:r>
            <a:r>
              <a:rPr lang="en-US" dirty="0">
                <a:solidFill>
                  <a:srgbClr val="FF0000"/>
                </a:solidFill>
              </a:rPr>
              <a:t>scraped</a:t>
            </a:r>
            <a:r>
              <a:rPr lang="en-US" dirty="0"/>
              <a:t> datasets, the city name columns can be used directly. </a:t>
            </a:r>
          </a:p>
          <a:p>
            <a:pPr lvl="1"/>
            <a:r>
              <a:rPr lang="en-US" dirty="0"/>
              <a:t>Match the city names in three datasets with their records and combine into one dataset. </a:t>
            </a:r>
          </a:p>
          <a:p>
            <a:r>
              <a:rPr lang="en-US" dirty="0">
                <a:solidFill>
                  <a:srgbClr val="FFFF00"/>
                </a:solidFill>
              </a:rPr>
              <a:t>Challenge</a:t>
            </a:r>
            <a:r>
              <a:rPr lang="en-US" dirty="0"/>
              <a:t>: cities sometimes have same names.</a:t>
            </a:r>
          </a:p>
          <a:p>
            <a:r>
              <a:rPr lang="en-US" dirty="0">
                <a:solidFill>
                  <a:srgbClr val="FFFF00"/>
                </a:solidFill>
              </a:rPr>
              <a:t>Solution</a:t>
            </a:r>
            <a:r>
              <a:rPr lang="en-US" dirty="0"/>
              <a:t>: verify the state name of the city from </a:t>
            </a:r>
            <a:r>
              <a:rPr lang="en-US" dirty="0">
                <a:solidFill>
                  <a:srgbClr val="FFC000"/>
                </a:solidFill>
              </a:rPr>
              <a:t>population</a:t>
            </a:r>
            <a:r>
              <a:rPr lang="en-US" dirty="0"/>
              <a:t> and </a:t>
            </a:r>
            <a:r>
              <a:rPr lang="en-US" dirty="0">
                <a:solidFill>
                  <a:srgbClr val="00B050"/>
                </a:solidFill>
              </a:rPr>
              <a:t>cost of living</a:t>
            </a:r>
            <a:r>
              <a:rPr lang="en-US" dirty="0"/>
              <a:t> datasets. </a:t>
            </a:r>
          </a:p>
        </p:txBody>
      </p:sp>
      <p:pic>
        <p:nvPicPr>
          <p:cNvPr id="5" name="Picture 4">
            <a:extLst>
              <a:ext uri="{FF2B5EF4-FFF2-40B4-BE49-F238E27FC236}">
                <a16:creationId xmlns:a16="http://schemas.microsoft.com/office/drawing/2014/main" id="{3E45F20B-DC65-074D-87B4-83917192C0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29600" y="381000"/>
            <a:ext cx="3276600" cy="2317992"/>
          </a:xfrm>
          <a:prstGeom prst="rect">
            <a:avLst/>
          </a:prstGeom>
        </p:spPr>
      </p:pic>
      <p:sp>
        <p:nvSpPr>
          <p:cNvPr id="7" name="TextBox 6">
            <a:extLst>
              <a:ext uri="{FF2B5EF4-FFF2-40B4-BE49-F238E27FC236}">
                <a16:creationId xmlns:a16="http://schemas.microsoft.com/office/drawing/2014/main" id="{20F56250-E476-1542-9A6E-9919E1444EF6}"/>
              </a:ext>
            </a:extLst>
          </p:cNvPr>
          <p:cNvSpPr txBox="1"/>
          <p:nvPr/>
        </p:nvSpPr>
        <p:spPr>
          <a:xfrm>
            <a:off x="8229600" y="2714866"/>
            <a:ext cx="3276600" cy="307777"/>
          </a:xfrm>
          <a:prstGeom prst="rect">
            <a:avLst/>
          </a:prstGeom>
          <a:noFill/>
        </p:spPr>
        <p:txBody>
          <a:bodyPr wrap="square" rtlCol="0">
            <a:spAutoFit/>
          </a:bodyPr>
          <a:lstStyle/>
          <a:p>
            <a:r>
              <a:rPr lang="en-US" sz="1400" dirty="0"/>
              <a:t>Figure 4. William, M. (2014)</a:t>
            </a:r>
          </a:p>
        </p:txBody>
      </p:sp>
    </p:spTree>
    <p:extLst>
      <p:ext uri="{BB962C8B-B14F-4D97-AF65-F5344CB8AC3E}">
        <p14:creationId xmlns:p14="http://schemas.microsoft.com/office/powerpoint/2010/main" val="2374654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EE642-44A1-CC42-82D1-CFB3D206FE2D}"/>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064DAA8B-991C-F14A-AFE6-AA73BAEF64A8}"/>
              </a:ext>
            </a:extLst>
          </p:cNvPr>
          <p:cNvSpPr>
            <a:spLocks noGrp="1"/>
          </p:cNvSpPr>
          <p:nvPr>
            <p:ph idx="1"/>
          </p:nvPr>
        </p:nvSpPr>
        <p:spPr/>
        <p:txBody>
          <a:bodyPr>
            <a:normAutofit lnSpcReduction="10000"/>
          </a:bodyPr>
          <a:lstStyle/>
          <a:p>
            <a:r>
              <a:rPr lang="en-US" dirty="0"/>
              <a:t>Haven’t begun! </a:t>
            </a:r>
          </a:p>
          <a:p>
            <a:r>
              <a:rPr lang="en-US" dirty="0"/>
              <a:t>Plan: </a:t>
            </a:r>
          </a:p>
          <a:p>
            <a:pPr lvl="1"/>
            <a:r>
              <a:rPr lang="en-US" dirty="0"/>
              <a:t>Use the data obtained to calculate the correlation between the traffic condition, population and cost of living in a list of US cities in order to show the potential relationship between them. </a:t>
            </a:r>
          </a:p>
          <a:p>
            <a:pPr lvl="1"/>
            <a:r>
              <a:rPr lang="en-US" dirty="0"/>
              <a:t>Library: </a:t>
            </a:r>
            <a:r>
              <a:rPr lang="en-US" dirty="0" err="1"/>
              <a:t>numpy</a:t>
            </a:r>
            <a:r>
              <a:rPr lang="en-US" dirty="0"/>
              <a:t>, matplotlib</a:t>
            </a:r>
          </a:p>
          <a:p>
            <a:pPr lvl="1"/>
            <a:r>
              <a:rPr lang="en-US" dirty="0">
                <a:solidFill>
                  <a:srgbClr val="FF0000"/>
                </a:solidFill>
              </a:rPr>
              <a:t>Traffic</a:t>
            </a:r>
            <a:r>
              <a:rPr lang="en-US" dirty="0"/>
              <a:t> vs </a:t>
            </a:r>
            <a:r>
              <a:rPr lang="en-US" dirty="0">
                <a:solidFill>
                  <a:srgbClr val="FFC000"/>
                </a:solidFill>
              </a:rPr>
              <a:t>population</a:t>
            </a:r>
            <a:r>
              <a:rPr lang="en-US" dirty="0"/>
              <a:t>, </a:t>
            </a:r>
            <a:r>
              <a:rPr lang="en-US" dirty="0">
                <a:solidFill>
                  <a:srgbClr val="00B050"/>
                </a:solidFill>
              </a:rPr>
              <a:t>cost of living</a:t>
            </a:r>
            <a:r>
              <a:rPr lang="en-US" dirty="0"/>
              <a:t> vs </a:t>
            </a:r>
            <a:r>
              <a:rPr lang="en-US" dirty="0">
                <a:solidFill>
                  <a:srgbClr val="FFC000"/>
                </a:solidFill>
              </a:rPr>
              <a:t>population</a:t>
            </a:r>
            <a:r>
              <a:rPr lang="en-US" dirty="0"/>
              <a:t>, and </a:t>
            </a:r>
            <a:r>
              <a:rPr lang="en-US" dirty="0">
                <a:solidFill>
                  <a:srgbClr val="FF0000"/>
                </a:solidFill>
              </a:rPr>
              <a:t>traffic</a:t>
            </a:r>
            <a:r>
              <a:rPr lang="en-US" dirty="0"/>
              <a:t> vs </a:t>
            </a:r>
            <a:r>
              <a:rPr lang="en-US" dirty="0">
                <a:solidFill>
                  <a:srgbClr val="00B050"/>
                </a:solidFill>
              </a:rPr>
              <a:t>cost of living</a:t>
            </a:r>
            <a:r>
              <a:rPr lang="en-US" dirty="0"/>
              <a:t>. </a:t>
            </a:r>
          </a:p>
          <a:p>
            <a:pPr lvl="1"/>
            <a:r>
              <a:rPr lang="en-US" dirty="0"/>
              <a:t>Also, try to generalize a formula from the available data using Linear Regression approach or Monte Carlo approach (if the data trend is non-linear enough). </a:t>
            </a:r>
          </a:p>
          <a:p>
            <a:r>
              <a:rPr lang="en-US" dirty="0"/>
              <a:t>Anticipation of result: </a:t>
            </a:r>
          </a:p>
          <a:p>
            <a:pPr lvl="1"/>
            <a:r>
              <a:rPr lang="en-US" dirty="0"/>
              <a:t>All positive correlation! </a:t>
            </a:r>
          </a:p>
          <a:p>
            <a:pPr lvl="1"/>
            <a:r>
              <a:rPr lang="en-US" dirty="0"/>
              <a:t>Based on personal experience and common sense, but still need to be verified by data analysis. </a:t>
            </a:r>
          </a:p>
          <a:p>
            <a:pPr lvl="1"/>
            <a:endParaRPr lang="en-US" dirty="0"/>
          </a:p>
        </p:txBody>
      </p:sp>
    </p:spTree>
    <p:extLst>
      <p:ext uri="{BB962C8B-B14F-4D97-AF65-F5344CB8AC3E}">
        <p14:creationId xmlns:p14="http://schemas.microsoft.com/office/powerpoint/2010/main" val="3211903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19B72-5CA0-E746-8BA1-2F974CF8DB58}"/>
              </a:ext>
            </a:extLst>
          </p:cNvPr>
          <p:cNvSpPr>
            <a:spLocks noGrp="1"/>
          </p:cNvSpPr>
          <p:nvPr>
            <p:ph type="title"/>
          </p:nvPr>
        </p:nvSpPr>
        <p:spPr/>
        <p:txBody>
          <a:bodyPr/>
          <a:lstStyle/>
          <a:p>
            <a:r>
              <a:rPr lang="en-US" dirty="0"/>
              <a:t>Flow Chart and  … Question? </a:t>
            </a:r>
          </a:p>
        </p:txBody>
      </p:sp>
      <p:pic>
        <p:nvPicPr>
          <p:cNvPr id="5" name="Content Placeholder 4">
            <a:extLst>
              <a:ext uri="{FF2B5EF4-FFF2-40B4-BE49-F238E27FC236}">
                <a16:creationId xmlns:a16="http://schemas.microsoft.com/office/drawing/2014/main" id="{2C682A2C-A8A7-594C-B1B4-1BD62212551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33600" y="1676400"/>
            <a:ext cx="7735712" cy="4351338"/>
          </a:xfrm>
        </p:spPr>
      </p:pic>
    </p:spTree>
    <p:extLst>
      <p:ext uri="{BB962C8B-B14F-4D97-AF65-F5344CB8AC3E}">
        <p14:creationId xmlns:p14="http://schemas.microsoft.com/office/powerpoint/2010/main" val="172160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3D420-12C3-E448-B98C-752523B9E930}"/>
              </a:ext>
            </a:extLst>
          </p:cNvPr>
          <p:cNvSpPr>
            <a:spLocks noGrp="1"/>
          </p:cNvSpPr>
          <p:nvPr>
            <p:ph type="title"/>
          </p:nvPr>
        </p:nvSpPr>
        <p:spPr/>
        <p:txBody>
          <a:bodyPr/>
          <a:lstStyle/>
          <a:p>
            <a:r>
              <a:rPr lang="en-US" dirty="0"/>
              <a:t>Citation</a:t>
            </a:r>
          </a:p>
        </p:txBody>
      </p:sp>
      <p:sp>
        <p:nvSpPr>
          <p:cNvPr id="3" name="Content Placeholder 2">
            <a:extLst>
              <a:ext uri="{FF2B5EF4-FFF2-40B4-BE49-F238E27FC236}">
                <a16:creationId xmlns:a16="http://schemas.microsoft.com/office/drawing/2014/main" id="{F99E83B9-F766-EF4F-B8DC-24808A3D665B}"/>
              </a:ext>
            </a:extLst>
          </p:cNvPr>
          <p:cNvSpPr>
            <a:spLocks noGrp="1"/>
          </p:cNvSpPr>
          <p:nvPr>
            <p:ph idx="1"/>
          </p:nvPr>
        </p:nvSpPr>
        <p:spPr/>
        <p:txBody>
          <a:bodyPr/>
          <a:lstStyle/>
          <a:p>
            <a:pPr marL="0" indent="0">
              <a:buNone/>
            </a:pPr>
            <a:r>
              <a:rPr lang="en-US" sz="1400" dirty="0"/>
              <a:t>Grad, S. (2019, November 27). </a:t>
            </a:r>
            <a:r>
              <a:rPr lang="en-US" sz="1400" i="1" dirty="0"/>
              <a:t>How 405 Freeway gridlock became the iconic image of an L.A. Thanksgiving—Los Angeles Times</a:t>
            </a:r>
            <a:r>
              <a:rPr lang="en-US" sz="1400" dirty="0"/>
              <a:t>. Los Angeles Times. </a:t>
            </a:r>
            <a:r>
              <a:rPr lang="en-US" sz="1400" dirty="0">
                <a:hlinkClick r:id="rId2"/>
              </a:rPr>
              <a:t>https://www.latimes.com/california/story/2019-11-27/how-405-freeway-gridlock-became-the-iconic-image-of-l-a-thanksgiving</a:t>
            </a:r>
            <a:endParaRPr lang="en-US" sz="1400" dirty="0"/>
          </a:p>
          <a:p>
            <a:pPr marL="0" indent="0">
              <a:buNone/>
            </a:pPr>
            <a:r>
              <a:rPr lang="en-US" sz="1400" dirty="0"/>
              <a:t>Christy, P. (2021, September 30). </a:t>
            </a:r>
            <a:r>
              <a:rPr lang="en-US" sz="1400" i="1" dirty="0"/>
              <a:t>Mid-Ohio Valley Cost of Living – More Affordable Than You Think | Legacy Real Estate Professionals</a:t>
            </a:r>
            <a:r>
              <a:rPr lang="en-US" sz="1400" dirty="0"/>
              <a:t>. Mid Ohio Valley Real Estate. </a:t>
            </a:r>
            <a:r>
              <a:rPr lang="en-US" sz="1400" dirty="0">
                <a:hlinkClick r:id="rId3"/>
              </a:rPr>
              <a:t>https://midohiovalleyrealestate.com/mid-ohio-valley-cost-of-living/</a:t>
            </a:r>
            <a:endParaRPr lang="en-US" sz="1400" dirty="0"/>
          </a:p>
          <a:p>
            <a:pPr marL="0" indent="0">
              <a:buNone/>
            </a:pPr>
            <a:r>
              <a:rPr lang="en-US" sz="1400" dirty="0"/>
              <a:t>Python (programming language). (2022). In </a:t>
            </a:r>
            <a:r>
              <a:rPr lang="en-US" sz="1400" i="1" dirty="0"/>
              <a:t>Wikipedia</a:t>
            </a:r>
            <a:r>
              <a:rPr lang="en-US" sz="1400" dirty="0"/>
              <a:t>. </a:t>
            </a:r>
            <a:r>
              <a:rPr lang="en-US" sz="1400" dirty="0">
                <a:hlinkClick r:id="rId4"/>
              </a:rPr>
              <a:t>https://en.wikipedia.org/w/index.php?title=Python_(programming_language)&amp;oldid=1084546066</a:t>
            </a:r>
            <a:endParaRPr lang="en-US" sz="1400" dirty="0"/>
          </a:p>
          <a:p>
            <a:pPr marL="0" indent="0">
              <a:buNone/>
            </a:pPr>
            <a:r>
              <a:rPr lang="en-US" sz="1400" dirty="0" err="1"/>
              <a:t>Bresnick</a:t>
            </a:r>
            <a:r>
              <a:rPr lang="en-US" sz="1400" dirty="0"/>
              <a:t>, J. (2016, August 25). </a:t>
            </a:r>
            <a:r>
              <a:rPr lang="en-US" sz="1400" i="1" dirty="0"/>
              <a:t>How to Get Started with a Population Health Management Program</a:t>
            </a:r>
            <a:r>
              <a:rPr lang="en-US" sz="1400" dirty="0"/>
              <a:t>. </a:t>
            </a:r>
            <a:r>
              <a:rPr lang="en-US" sz="1400" dirty="0" err="1"/>
              <a:t>HealthITAnalytics</a:t>
            </a:r>
            <a:r>
              <a:rPr lang="en-US" sz="1400" dirty="0"/>
              <a:t>. </a:t>
            </a:r>
            <a:r>
              <a:rPr lang="en-US" sz="1400" dirty="0">
                <a:hlinkClick r:id="rId5"/>
              </a:rPr>
              <a:t>https://healthitanalytics.com/features/how-to-get-started-with-a-population-health-management-program</a:t>
            </a:r>
            <a:endParaRPr lang="en-US" sz="1400" dirty="0"/>
          </a:p>
          <a:p>
            <a:pPr marL="0" indent="0">
              <a:buNone/>
            </a:pPr>
            <a:r>
              <a:rPr lang="en-US" sz="1400" dirty="0"/>
              <a:t>William, M. (2014, June 23). Seeing double: US cities so nice, they used the name twice. </a:t>
            </a:r>
            <a:r>
              <a:rPr lang="en-US" sz="1400" i="1" dirty="0" err="1"/>
              <a:t>Cheapflights</a:t>
            </a:r>
            <a:r>
              <a:rPr lang="en-US" sz="1400" dirty="0"/>
              <a:t>. </a:t>
            </a:r>
            <a:r>
              <a:rPr lang="en-US" sz="1400" dirty="0">
                <a:hlinkClick r:id="rId6"/>
              </a:rPr>
              <a:t>https://www.cheapflights.com/news/seeing-double-us-cities-nice-used-name-twice</a:t>
            </a:r>
            <a:endParaRPr lang="en-US" sz="1400" dirty="0"/>
          </a:p>
          <a:p>
            <a:pPr marL="0" indent="0">
              <a:buNone/>
            </a:pPr>
            <a:endParaRPr lang="en-US" sz="1400" dirty="0"/>
          </a:p>
          <a:p>
            <a:pPr marL="0" indent="0">
              <a:buNone/>
            </a:pPr>
            <a:endParaRPr lang="en-US" dirty="0"/>
          </a:p>
        </p:txBody>
      </p:sp>
    </p:spTree>
    <p:extLst>
      <p:ext uri="{BB962C8B-B14F-4D97-AF65-F5344CB8AC3E}">
        <p14:creationId xmlns:p14="http://schemas.microsoft.com/office/powerpoint/2010/main" val="4081466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ITY SKETCH 16X9">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3.potx" id="{55B65C5C-2110-41C9-9432-67D739EC5CFC}" vid="{FDE12540-4521-4F30-863D-D54DD2EE1C3B}"/>
    </a:ext>
  </a:extLst>
</a:theme>
</file>

<file path=ppt/theme/theme2.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CITY SKETCH 16X9</Template>
  <TotalTime>4719</TotalTime>
  <Words>1050</Words>
  <Application>Microsoft Macintosh PowerPoint</Application>
  <PresentationFormat>Widescreen</PresentationFormat>
  <Paragraphs>75</Paragraphs>
  <Slides>8</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Century Schoolbook</vt:lpstr>
      <vt:lpstr>CITY SKETCH 16X9</vt:lpstr>
      <vt:lpstr>Traffic, Population and Cost of Living: An Analysis Through Data Science</vt:lpstr>
      <vt:lpstr>Project Background</vt:lpstr>
      <vt:lpstr>Data Source: </vt:lpstr>
      <vt:lpstr>Obtaining and Saving Raw Data</vt:lpstr>
      <vt:lpstr>Combining Datasets into One file</vt:lpstr>
      <vt:lpstr>Data Analysis</vt:lpstr>
      <vt:lpstr>Flow Chart and  … Question? </vt:lpstr>
      <vt:lpstr>Citation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Yuchen Song</dc:creator>
  <cp:lastModifiedBy>Yuchen Song</cp:lastModifiedBy>
  <cp:revision>25</cp:revision>
  <dcterms:created xsi:type="dcterms:W3CDTF">2022-04-25T23:23:02Z</dcterms:created>
  <dcterms:modified xsi:type="dcterms:W3CDTF">2022-05-03T00:43:40Z</dcterms:modified>
</cp:coreProperties>
</file>

<file path=docProps/thumbnail.jpeg>
</file>